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5" r:id="rId3"/>
    <p:sldId id="257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N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5529" autoAdjust="0"/>
  </p:normalViewPr>
  <p:slideViewPr>
    <p:cSldViewPr snapToGrid="0">
      <p:cViewPr varScale="1">
        <p:scale>
          <a:sx n="61" d="100"/>
          <a:sy n="61" d="100"/>
        </p:scale>
        <p:origin x="10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E6D95-5C75-6109-095A-067286A21D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2F4E7F-3F18-4BF0-722E-6DC86077D5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8F45B6-5A82-8A58-D96E-3D9D39015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F8E6E-9C5C-44B3-AFB2-811A15220D61}" type="datetimeFigureOut">
              <a:rPr lang="en-NA" smtClean="0"/>
              <a:t>14/04/2024</a:t>
            </a:fld>
            <a:endParaRPr lang="en-N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678304-AD68-D3C1-A0B4-608CAB9DD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65EB26-2037-0A9C-D342-5551F2BBF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AF3D-F731-4F4C-BF86-2257E0719E72}" type="slidenum">
              <a:rPr lang="en-NA" smtClean="0"/>
              <a:t>‹#›</a:t>
            </a:fld>
            <a:endParaRPr lang="en-NA"/>
          </a:p>
        </p:txBody>
      </p:sp>
    </p:spTree>
    <p:extLst>
      <p:ext uri="{BB962C8B-B14F-4D97-AF65-F5344CB8AC3E}">
        <p14:creationId xmlns:p14="http://schemas.microsoft.com/office/powerpoint/2010/main" val="259300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A96CF-16D7-6658-1602-DE9C44D5D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D87353-EB98-3F31-3ED4-08532729D4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AB27E2-AA90-29A5-1450-41CE0B3FC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F8E6E-9C5C-44B3-AFB2-811A15220D61}" type="datetimeFigureOut">
              <a:rPr lang="en-NA" smtClean="0"/>
              <a:t>14/04/2024</a:t>
            </a:fld>
            <a:endParaRPr lang="en-N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B9A6FF-52E4-33BB-D93D-5F4A1B226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2B208A-E28F-5502-078F-4876A811B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AF3D-F731-4F4C-BF86-2257E0719E72}" type="slidenum">
              <a:rPr lang="en-NA" smtClean="0"/>
              <a:t>‹#›</a:t>
            </a:fld>
            <a:endParaRPr lang="en-NA"/>
          </a:p>
        </p:txBody>
      </p:sp>
    </p:spTree>
    <p:extLst>
      <p:ext uri="{BB962C8B-B14F-4D97-AF65-F5344CB8AC3E}">
        <p14:creationId xmlns:p14="http://schemas.microsoft.com/office/powerpoint/2010/main" val="1937471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725D98-1647-ACDE-921C-72BD000CE1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789314-1998-0DD3-CED4-493CE92863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23258A-9658-207A-036A-A1EAD6979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F8E6E-9C5C-44B3-AFB2-811A15220D61}" type="datetimeFigureOut">
              <a:rPr lang="en-NA" smtClean="0"/>
              <a:t>14/04/2024</a:t>
            </a:fld>
            <a:endParaRPr lang="en-N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D4A467-7DE8-13BF-536F-9DD4050D5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B3872-425C-1A94-E0B2-3CBCCE146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AF3D-F731-4F4C-BF86-2257E0719E72}" type="slidenum">
              <a:rPr lang="en-NA" smtClean="0"/>
              <a:t>‹#›</a:t>
            </a:fld>
            <a:endParaRPr lang="en-NA"/>
          </a:p>
        </p:txBody>
      </p:sp>
    </p:spTree>
    <p:extLst>
      <p:ext uri="{BB962C8B-B14F-4D97-AF65-F5344CB8AC3E}">
        <p14:creationId xmlns:p14="http://schemas.microsoft.com/office/powerpoint/2010/main" val="1237179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E00CB-34C0-86B7-67C1-05E5FAE4F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8A847-40D2-3C3D-17E3-2D36CE191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32ED3A-3527-F6D7-C916-234C66857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F8E6E-9C5C-44B3-AFB2-811A15220D61}" type="datetimeFigureOut">
              <a:rPr lang="en-NA" smtClean="0"/>
              <a:t>14/04/2024</a:t>
            </a:fld>
            <a:endParaRPr lang="en-N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EDE5D-E390-AAE1-912E-E93CB8A45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EAAD63-1D57-EA29-5B95-52AF5C795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AF3D-F731-4F4C-BF86-2257E0719E72}" type="slidenum">
              <a:rPr lang="en-NA" smtClean="0"/>
              <a:t>‹#›</a:t>
            </a:fld>
            <a:endParaRPr lang="en-NA"/>
          </a:p>
        </p:txBody>
      </p:sp>
    </p:spTree>
    <p:extLst>
      <p:ext uri="{BB962C8B-B14F-4D97-AF65-F5344CB8AC3E}">
        <p14:creationId xmlns:p14="http://schemas.microsoft.com/office/powerpoint/2010/main" val="4007796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B1F29-D6BC-F78E-3D4C-EC7C82D21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1D87D-700E-BC36-F4FA-58CCF49D23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BB2F0-3827-9F78-BCF0-2CA5C6B89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F8E6E-9C5C-44B3-AFB2-811A15220D61}" type="datetimeFigureOut">
              <a:rPr lang="en-NA" smtClean="0"/>
              <a:t>14/04/2024</a:t>
            </a:fld>
            <a:endParaRPr lang="en-N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456322-F366-A6D8-319C-8AB563BBD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5A961-7957-FDCF-18D3-4B45AF0E7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AF3D-F731-4F4C-BF86-2257E0719E72}" type="slidenum">
              <a:rPr lang="en-NA" smtClean="0"/>
              <a:t>‹#›</a:t>
            </a:fld>
            <a:endParaRPr lang="en-NA"/>
          </a:p>
        </p:txBody>
      </p:sp>
    </p:spTree>
    <p:extLst>
      <p:ext uri="{BB962C8B-B14F-4D97-AF65-F5344CB8AC3E}">
        <p14:creationId xmlns:p14="http://schemas.microsoft.com/office/powerpoint/2010/main" val="228170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91D1C-DCE2-7BC1-C7AA-E2DFD0F45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17EC8D-157A-CEE9-331B-30D232D0E0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130A56-1430-EBC6-3B1E-04D5ADE123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7716DC-53E1-44A4-6976-89414F53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F8E6E-9C5C-44B3-AFB2-811A15220D61}" type="datetimeFigureOut">
              <a:rPr lang="en-NA" smtClean="0"/>
              <a:t>14/04/2024</a:t>
            </a:fld>
            <a:endParaRPr lang="en-N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6D97AE-5FF2-7ABF-2329-16E909792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709554-499F-707F-8A9D-838F46DF4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AF3D-F731-4F4C-BF86-2257E0719E72}" type="slidenum">
              <a:rPr lang="en-NA" smtClean="0"/>
              <a:t>‹#›</a:t>
            </a:fld>
            <a:endParaRPr lang="en-NA"/>
          </a:p>
        </p:txBody>
      </p:sp>
    </p:spTree>
    <p:extLst>
      <p:ext uri="{BB962C8B-B14F-4D97-AF65-F5344CB8AC3E}">
        <p14:creationId xmlns:p14="http://schemas.microsoft.com/office/powerpoint/2010/main" val="4260261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D539A-E274-E64D-8266-02421B1B0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DE756E-D730-2A5F-683B-8A28BC7311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536C02-74C6-8A20-7DBF-260285896B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80DB0E-9C56-3C3A-CC81-73D45A869B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860901-7790-815F-3929-82E36E82B1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98D79F-EE67-54F3-FE8B-5E0285B22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F8E6E-9C5C-44B3-AFB2-811A15220D61}" type="datetimeFigureOut">
              <a:rPr lang="en-NA" smtClean="0"/>
              <a:t>14/04/2024</a:t>
            </a:fld>
            <a:endParaRPr lang="en-N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662755-A42C-3006-9F03-672794CAE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6AF82B-BABE-91AF-FD60-667351767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AF3D-F731-4F4C-BF86-2257E0719E72}" type="slidenum">
              <a:rPr lang="en-NA" smtClean="0"/>
              <a:t>‹#›</a:t>
            </a:fld>
            <a:endParaRPr lang="en-NA"/>
          </a:p>
        </p:txBody>
      </p:sp>
    </p:spTree>
    <p:extLst>
      <p:ext uri="{BB962C8B-B14F-4D97-AF65-F5344CB8AC3E}">
        <p14:creationId xmlns:p14="http://schemas.microsoft.com/office/powerpoint/2010/main" val="1173911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39978-2C6C-4AAE-ECC9-D7CBF4B90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D604C5-057B-F4B6-14AF-87E1945D3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F8E6E-9C5C-44B3-AFB2-811A15220D61}" type="datetimeFigureOut">
              <a:rPr lang="en-NA" smtClean="0"/>
              <a:t>14/04/2024</a:t>
            </a:fld>
            <a:endParaRPr lang="en-N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53E6EA-DBF7-4617-D92A-E999B7659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A84AB6-8FCB-1F99-19E9-F0E803202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AF3D-F731-4F4C-BF86-2257E0719E72}" type="slidenum">
              <a:rPr lang="en-NA" smtClean="0"/>
              <a:t>‹#›</a:t>
            </a:fld>
            <a:endParaRPr lang="en-NA"/>
          </a:p>
        </p:txBody>
      </p:sp>
    </p:spTree>
    <p:extLst>
      <p:ext uri="{BB962C8B-B14F-4D97-AF65-F5344CB8AC3E}">
        <p14:creationId xmlns:p14="http://schemas.microsoft.com/office/powerpoint/2010/main" val="2905849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D7C9EA-0270-1ADA-439C-DA49A0EE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F8E6E-9C5C-44B3-AFB2-811A15220D61}" type="datetimeFigureOut">
              <a:rPr lang="en-NA" smtClean="0"/>
              <a:t>14/04/2024</a:t>
            </a:fld>
            <a:endParaRPr lang="en-N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D8E5CD-0E39-5082-DFC5-3D3EC08EE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251D01-6BB8-C8B1-3A6F-1CEE1BA50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AF3D-F731-4F4C-BF86-2257E0719E72}" type="slidenum">
              <a:rPr lang="en-NA" smtClean="0"/>
              <a:t>‹#›</a:t>
            </a:fld>
            <a:endParaRPr lang="en-NA"/>
          </a:p>
        </p:txBody>
      </p:sp>
    </p:spTree>
    <p:extLst>
      <p:ext uri="{BB962C8B-B14F-4D97-AF65-F5344CB8AC3E}">
        <p14:creationId xmlns:p14="http://schemas.microsoft.com/office/powerpoint/2010/main" val="2733506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A8FE1-4BDD-48C7-7B46-A43E87425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B14CC-CEC3-0174-AE3A-A2F538A06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2AC027-E7C0-385B-EC05-FCDD308AAA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8DF8ED-8609-337D-9055-CF86067DC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F8E6E-9C5C-44B3-AFB2-811A15220D61}" type="datetimeFigureOut">
              <a:rPr lang="en-NA" smtClean="0"/>
              <a:t>14/04/2024</a:t>
            </a:fld>
            <a:endParaRPr lang="en-N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CF4C88-6B28-EC05-A34D-57E5E5B8C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F4E024-803B-96D8-0D7F-38A5192E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AF3D-F731-4F4C-BF86-2257E0719E72}" type="slidenum">
              <a:rPr lang="en-NA" smtClean="0"/>
              <a:t>‹#›</a:t>
            </a:fld>
            <a:endParaRPr lang="en-NA"/>
          </a:p>
        </p:txBody>
      </p:sp>
    </p:spTree>
    <p:extLst>
      <p:ext uri="{BB962C8B-B14F-4D97-AF65-F5344CB8AC3E}">
        <p14:creationId xmlns:p14="http://schemas.microsoft.com/office/powerpoint/2010/main" val="1315128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1D9BE-5486-12D4-C8D3-A1E1EB18E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CBBB59-B286-6C96-685F-B7E776C916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8266E6-E3AF-6534-4475-61936EE5D1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6B38F6-2BA7-06F5-B00A-8EE22AC06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F8E6E-9C5C-44B3-AFB2-811A15220D61}" type="datetimeFigureOut">
              <a:rPr lang="en-NA" smtClean="0"/>
              <a:t>14/04/2024</a:t>
            </a:fld>
            <a:endParaRPr lang="en-N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8552C0-37E8-D8BC-CF88-B3751F9CB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F7D228-2BFE-3372-7217-ED3183123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AF3D-F731-4F4C-BF86-2257E0719E72}" type="slidenum">
              <a:rPr lang="en-NA" smtClean="0"/>
              <a:t>‹#›</a:t>
            </a:fld>
            <a:endParaRPr lang="en-NA"/>
          </a:p>
        </p:txBody>
      </p:sp>
    </p:spTree>
    <p:extLst>
      <p:ext uri="{BB962C8B-B14F-4D97-AF65-F5344CB8AC3E}">
        <p14:creationId xmlns:p14="http://schemas.microsoft.com/office/powerpoint/2010/main" val="1224674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D07F89-C793-4A43-3698-265A15DCE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F433DF-FEDA-38C7-E2CF-B1C1F320E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97EE71-6425-2287-6110-615BFDC99A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FF8E6E-9C5C-44B3-AFB2-811A15220D61}" type="datetimeFigureOut">
              <a:rPr lang="en-NA" smtClean="0"/>
              <a:t>14/04/2024</a:t>
            </a:fld>
            <a:endParaRPr lang="en-N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140A22-D040-A8FA-96C3-172E8C41F4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4C343F-8DF8-3FA7-D3C9-13B2549171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BAAF3D-F731-4F4C-BF86-2257E0719E72}" type="slidenum">
              <a:rPr lang="en-NA" smtClean="0"/>
              <a:t>‹#›</a:t>
            </a:fld>
            <a:endParaRPr lang="en-NA"/>
          </a:p>
        </p:txBody>
      </p:sp>
    </p:spTree>
    <p:extLst>
      <p:ext uri="{BB962C8B-B14F-4D97-AF65-F5344CB8AC3E}">
        <p14:creationId xmlns:p14="http://schemas.microsoft.com/office/powerpoint/2010/main" val="1659006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C29705-F83C-C318-F2AB-29C395C77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291" y="106763"/>
            <a:ext cx="8742729" cy="664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073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95CBC6-3097-13BE-ED3D-5A41E2312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RURAL ELECTRIFICATION!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813723-2FD1-3DF2-070C-F71EFB3183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8372" y="1658568"/>
            <a:ext cx="11061924" cy="454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61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13D96-6E49-B21F-03D6-2BA7A9590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350" y="102784"/>
            <a:ext cx="10243450" cy="250593"/>
          </a:xfrm>
        </p:spPr>
        <p:txBody>
          <a:bodyPr>
            <a:noAutofit/>
          </a:bodyPr>
          <a:lstStyle/>
          <a:p>
            <a:pPr algn="ctr"/>
            <a:r>
              <a:rPr lang="en-GB" sz="2500" dirty="0"/>
              <a:t>Solar Products</a:t>
            </a:r>
            <a:endParaRPr lang="en-NA" sz="25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3C064B4-D2F9-538C-8B85-A7EDD74E03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3450363"/>
              </p:ext>
            </p:extLst>
          </p:nvPr>
        </p:nvGraphicFramePr>
        <p:xfrm>
          <a:off x="838200" y="353377"/>
          <a:ext cx="10744200" cy="64102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311880126"/>
                    </a:ext>
                  </a:extLst>
                </a:gridCol>
                <a:gridCol w="3793375">
                  <a:extLst>
                    <a:ext uri="{9D8B030D-6E8A-4147-A177-3AD203B41FA5}">
                      <a16:colId xmlns:a16="http://schemas.microsoft.com/office/drawing/2014/main" val="987008102"/>
                    </a:ext>
                  </a:extLst>
                </a:gridCol>
                <a:gridCol w="3369425">
                  <a:extLst>
                    <a:ext uri="{9D8B030D-6E8A-4147-A177-3AD203B41FA5}">
                      <a16:colId xmlns:a16="http://schemas.microsoft.com/office/drawing/2014/main" val="1770291561"/>
                    </a:ext>
                  </a:extLst>
                </a:gridCol>
              </a:tblGrid>
              <a:tr h="357312">
                <a:tc>
                  <a:txBody>
                    <a:bodyPr/>
                    <a:lstStyle/>
                    <a:p>
                      <a:r>
                        <a:rPr lang="en-GB" dirty="0"/>
                        <a:t>Picture</a:t>
                      </a:r>
                      <a:endParaRPr lang="en-N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Description</a:t>
                      </a:r>
                      <a:endParaRPr lang="en-N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Price</a:t>
                      </a:r>
                      <a:endParaRPr lang="en-N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6407278"/>
                  </a:ext>
                </a:extLst>
              </a:tr>
              <a:tr h="3007376">
                <a:tc>
                  <a:txBody>
                    <a:bodyPr/>
                    <a:lstStyle/>
                    <a:p>
                      <a:endParaRPr lang="en-N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DC Energydock 0.640Wh</a:t>
                      </a:r>
                    </a:p>
                    <a:p>
                      <a:r>
                        <a:rPr lang="en-GB" b="0" dirty="0"/>
                        <a:t>The system can power: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1800" dirty="0"/>
                        <a:t> Cell Charging USB + Lighter point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1800" dirty="0"/>
                        <a:t> 5 X Internal Light Kits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1800" dirty="0"/>
                        <a:t> 1 X External Light Kit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1800" dirty="0"/>
                        <a:t> 1 X 32” TV (12v)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1800" dirty="0"/>
                        <a:t> 1 X Table Fan (12v)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1800" dirty="0"/>
                        <a:t> DSTV – System DSTV Ready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1800" dirty="0"/>
                        <a:t> Radio – System Radio Ready</a:t>
                      </a:r>
                    </a:p>
                    <a:p>
                      <a:r>
                        <a:rPr lang="en-GB" sz="1800" b="1" dirty="0">
                          <a:solidFill>
                            <a:srgbClr val="FF0000"/>
                          </a:solidFill>
                        </a:rPr>
                        <a:t>Appliances bought separately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/>
                        <a:t>N$ 12,500.00 VAT Inc</a:t>
                      </a:r>
                    </a:p>
                    <a:p>
                      <a:endParaRPr lang="en-GB" b="1" dirty="0"/>
                    </a:p>
                    <a:p>
                      <a:r>
                        <a:rPr lang="en-GB" b="1" dirty="0"/>
                        <a:t>Price includes: </a:t>
                      </a:r>
                      <a:r>
                        <a:rPr lang="en-GB" b="0" dirty="0"/>
                        <a:t>150Wp Solar panel, PV cable set, 12V plug box, LifePO4 640Wh Battery</a:t>
                      </a:r>
                      <a:endParaRPr lang="en-NA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0843865"/>
                  </a:ext>
                </a:extLst>
              </a:tr>
              <a:tr h="3037152">
                <a:tc>
                  <a:txBody>
                    <a:bodyPr/>
                    <a:lstStyle/>
                    <a:p>
                      <a:endParaRPr lang="en-N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DC Energydock 640Wh </a:t>
                      </a:r>
                      <a:r>
                        <a:rPr lang="en-GB" b="1" u="sng" dirty="0"/>
                        <a:t>+ 640Wh</a:t>
                      </a:r>
                    </a:p>
                    <a:p>
                      <a:r>
                        <a:rPr lang="en-GB" b="0" dirty="0"/>
                        <a:t>The system can power: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sz="1800" dirty="0"/>
                        <a:t>Cell Charging USB + Lighter point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sz="1800" dirty="0"/>
                        <a:t>6 X Internal Light Kits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sz="1800" dirty="0"/>
                        <a:t>2 X External Light Kit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sz="1800" dirty="0"/>
                        <a:t>1 X 32” TV (12v)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sz="1800" dirty="0"/>
                        <a:t>1 X Table Fan (12v)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sz="1800" b="1" dirty="0"/>
                        <a:t>1 X 12/24V Chest Freezer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rgbClr val="FF0000"/>
                          </a:solidFill>
                        </a:rPr>
                        <a:t>Appliances bought separately </a:t>
                      </a:r>
                    </a:p>
                    <a:p>
                      <a:endParaRPr lang="en-NA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500" b="1" dirty="0"/>
                        <a:t>N$ 29,500.00 VAT Inc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b="1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b="1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b="1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/>
                        <a:t>Price includes: </a:t>
                      </a:r>
                      <a:r>
                        <a:rPr lang="en-GB" b="0" dirty="0"/>
                        <a:t>150Wp Solar panel, PV cable set, 12V plug box, LifePO4 640Wh Battery plus additional 640Wh battery for freezer capability.</a:t>
                      </a:r>
                      <a:endParaRPr lang="en-NA" b="0" dirty="0"/>
                    </a:p>
                    <a:p>
                      <a:endParaRPr lang="en-N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1980227"/>
                  </a:ext>
                </a:extLst>
              </a:tr>
            </a:tbl>
          </a:graphicData>
        </a:graphic>
      </p:graphicFrame>
      <p:pic>
        <p:nvPicPr>
          <p:cNvPr id="5" name="Image 35">
            <a:extLst>
              <a:ext uri="{FF2B5EF4-FFF2-40B4-BE49-F238E27FC236}">
                <a16:creationId xmlns:a16="http://schemas.microsoft.com/office/drawing/2014/main" id="{C233CEBC-452A-1F01-E9CF-54E3E16ADB7C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9674" y="887769"/>
            <a:ext cx="1783080" cy="17905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F943D3-80F6-462C-C4C9-8804DECDCE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2345" y="887769"/>
            <a:ext cx="468250" cy="9513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B3A76E-6401-DFA5-006C-877E8B02B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7277" y="2044710"/>
            <a:ext cx="1141784" cy="5107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10FD44-E73D-3250-CA7D-B52EC5F460D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42754" y="2413452"/>
            <a:ext cx="1326845" cy="13020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9B041B5-00C8-AB34-4254-BB9D1BE3B1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8907" y="2820438"/>
            <a:ext cx="993943" cy="8623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E74729-96BB-6670-4B70-4CD1A683D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0067" y="4103756"/>
            <a:ext cx="656204" cy="13332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A32A714-880C-8980-8224-A5656D0871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6480" y="6032686"/>
            <a:ext cx="1451640" cy="64941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C4FDE9F-0EA6-8B83-6373-ABA9D3D3E7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1914" y="5914926"/>
            <a:ext cx="993943" cy="862392"/>
          </a:xfrm>
          <a:prstGeom prst="rect">
            <a:avLst/>
          </a:prstGeom>
        </p:spPr>
      </p:pic>
      <p:pic>
        <p:nvPicPr>
          <p:cNvPr id="14" name="Image 72">
            <a:extLst>
              <a:ext uri="{FF2B5EF4-FFF2-40B4-BE49-F238E27FC236}">
                <a16:creationId xmlns:a16="http://schemas.microsoft.com/office/drawing/2014/main" id="{C1D619D9-7095-01E5-6D23-9D17B2B26152}"/>
              </a:ext>
            </a:extLst>
          </p:cNvPr>
          <p:cNvPicPr>
            <a:picLocks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6135" y="3992774"/>
            <a:ext cx="1919444" cy="192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30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1A3AF02-CC83-F029-2DF2-98E3773697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726797"/>
              </p:ext>
            </p:extLst>
          </p:nvPr>
        </p:nvGraphicFramePr>
        <p:xfrm>
          <a:off x="365760" y="121920"/>
          <a:ext cx="11156850" cy="65836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18950">
                  <a:extLst>
                    <a:ext uri="{9D8B030D-6E8A-4147-A177-3AD203B41FA5}">
                      <a16:colId xmlns:a16="http://schemas.microsoft.com/office/drawing/2014/main" val="2265583665"/>
                    </a:ext>
                  </a:extLst>
                </a:gridCol>
                <a:gridCol w="3718950">
                  <a:extLst>
                    <a:ext uri="{9D8B030D-6E8A-4147-A177-3AD203B41FA5}">
                      <a16:colId xmlns:a16="http://schemas.microsoft.com/office/drawing/2014/main" val="2245180119"/>
                    </a:ext>
                  </a:extLst>
                </a:gridCol>
                <a:gridCol w="3718950">
                  <a:extLst>
                    <a:ext uri="{9D8B030D-6E8A-4147-A177-3AD203B41FA5}">
                      <a16:colId xmlns:a16="http://schemas.microsoft.com/office/drawing/2014/main" val="3401091639"/>
                    </a:ext>
                  </a:extLst>
                </a:gridCol>
              </a:tblGrid>
              <a:tr h="389922">
                <a:tc>
                  <a:txBody>
                    <a:bodyPr/>
                    <a:lstStyle/>
                    <a:p>
                      <a:r>
                        <a:rPr lang="en-GB" b="1" dirty="0"/>
                        <a:t>Picture</a:t>
                      </a:r>
                      <a:endParaRPr lang="en-N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Description</a:t>
                      </a:r>
                      <a:endParaRPr lang="en-N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Price</a:t>
                      </a:r>
                      <a:endParaRPr lang="en-N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3026"/>
                  </a:ext>
                </a:extLst>
              </a:tr>
              <a:tr h="2939410">
                <a:tc>
                  <a:txBody>
                    <a:bodyPr/>
                    <a:lstStyle/>
                    <a:p>
                      <a:endParaRPr lang="en-N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12V Internal light kit</a:t>
                      </a:r>
                      <a:endParaRPr lang="en-N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500" b="1" dirty="0"/>
                        <a:t>N$ 260.00</a:t>
                      </a:r>
                      <a:endParaRPr lang="en-NA" sz="25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8054804"/>
                  </a:ext>
                </a:extLst>
              </a:tr>
              <a:tr h="3254347">
                <a:tc>
                  <a:txBody>
                    <a:bodyPr/>
                    <a:lstStyle/>
                    <a:p>
                      <a:endParaRPr lang="en-N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 External light kit</a:t>
                      </a:r>
                      <a:endParaRPr lang="en-N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500" b="1" dirty="0"/>
                        <a:t>N$ 390.00</a:t>
                      </a:r>
                      <a:endParaRPr lang="en-NA" sz="2500" b="1" dirty="0"/>
                    </a:p>
                    <a:p>
                      <a:endParaRPr lang="en-N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434433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6C81F4BB-BA01-226B-5F47-84B63797E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7646" y="1053499"/>
            <a:ext cx="1302172" cy="16398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0A9CE21-9C9A-43D9-B4C6-EDB4E77F9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047" y="4164677"/>
            <a:ext cx="1150771" cy="138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79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C63EAA5-F4E3-A1DE-D949-B3F8ACC060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811530"/>
              </p:ext>
            </p:extLst>
          </p:nvPr>
        </p:nvGraphicFramePr>
        <p:xfrm>
          <a:off x="320040" y="121921"/>
          <a:ext cx="10881360" cy="66933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27120">
                  <a:extLst>
                    <a:ext uri="{9D8B030D-6E8A-4147-A177-3AD203B41FA5}">
                      <a16:colId xmlns:a16="http://schemas.microsoft.com/office/drawing/2014/main" val="304655012"/>
                    </a:ext>
                  </a:extLst>
                </a:gridCol>
                <a:gridCol w="3627120">
                  <a:extLst>
                    <a:ext uri="{9D8B030D-6E8A-4147-A177-3AD203B41FA5}">
                      <a16:colId xmlns:a16="http://schemas.microsoft.com/office/drawing/2014/main" val="2736780300"/>
                    </a:ext>
                  </a:extLst>
                </a:gridCol>
                <a:gridCol w="3627120">
                  <a:extLst>
                    <a:ext uri="{9D8B030D-6E8A-4147-A177-3AD203B41FA5}">
                      <a16:colId xmlns:a16="http://schemas.microsoft.com/office/drawing/2014/main" val="4193309283"/>
                    </a:ext>
                  </a:extLst>
                </a:gridCol>
              </a:tblGrid>
              <a:tr h="402473">
                <a:tc>
                  <a:txBody>
                    <a:bodyPr/>
                    <a:lstStyle/>
                    <a:p>
                      <a:r>
                        <a:rPr lang="en-GB" b="1" dirty="0"/>
                        <a:t>Picture</a:t>
                      </a:r>
                      <a:endParaRPr lang="en-N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Description</a:t>
                      </a:r>
                      <a:endParaRPr lang="en-N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Price</a:t>
                      </a:r>
                      <a:endParaRPr lang="en-N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0455719"/>
                  </a:ext>
                </a:extLst>
              </a:tr>
              <a:tr h="2983577">
                <a:tc>
                  <a:txBody>
                    <a:bodyPr/>
                    <a:lstStyle/>
                    <a:p>
                      <a:endParaRPr lang="en-N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Universal charger</a:t>
                      </a:r>
                      <a:endParaRPr lang="en-N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500" b="1" dirty="0"/>
                        <a:t>N$ 90.00</a:t>
                      </a:r>
                      <a:endParaRPr lang="en-NA" sz="25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091015"/>
                  </a:ext>
                </a:extLst>
              </a:tr>
              <a:tr h="3307331">
                <a:tc>
                  <a:txBody>
                    <a:bodyPr/>
                    <a:lstStyle/>
                    <a:p>
                      <a:endParaRPr lang="en-N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2.5mm Male to Male </a:t>
                      </a:r>
                      <a:endParaRPr lang="en-N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N$ 90.00</a:t>
                      </a:r>
                      <a:endParaRPr kumimoji="0" lang="en-NA" sz="2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N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3004440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4DB74842-EA83-D113-75C0-69B5E56A8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092" y="1662547"/>
            <a:ext cx="1536745" cy="7813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28CA4D-23C0-1DBE-739F-A2BEE81B5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092" y="4414059"/>
            <a:ext cx="1771655" cy="102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911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5BD10C1-35DE-4972-AFF1-B33F57837B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923664"/>
              </p:ext>
            </p:extLst>
          </p:nvPr>
        </p:nvGraphicFramePr>
        <p:xfrm>
          <a:off x="838200" y="198120"/>
          <a:ext cx="10515597" cy="65379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304655012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736780300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4193309283"/>
                    </a:ext>
                  </a:extLst>
                </a:gridCol>
              </a:tblGrid>
              <a:tr h="374491">
                <a:tc>
                  <a:txBody>
                    <a:bodyPr/>
                    <a:lstStyle/>
                    <a:p>
                      <a:r>
                        <a:rPr lang="en-GB" b="1" dirty="0"/>
                        <a:t>Picture</a:t>
                      </a:r>
                      <a:endParaRPr lang="en-N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Description</a:t>
                      </a:r>
                      <a:endParaRPr lang="en-N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Price</a:t>
                      </a:r>
                      <a:endParaRPr lang="en-N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0455719"/>
                  </a:ext>
                </a:extLst>
              </a:tr>
              <a:tr h="3027133">
                <a:tc>
                  <a:txBody>
                    <a:bodyPr/>
                    <a:lstStyle/>
                    <a:p>
                      <a:endParaRPr lang="en-N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12V 32-inch </a:t>
                      </a:r>
                      <a:r>
                        <a:rPr lang="en-GB" dirty="0"/>
                        <a:t>TV</a:t>
                      </a:r>
                      <a:endParaRPr lang="en-N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500" b="1" dirty="0"/>
                        <a:t>N$ 4,700.00</a:t>
                      </a:r>
                      <a:endParaRPr lang="en-NA" sz="25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091015"/>
                  </a:ext>
                </a:extLst>
              </a:tr>
              <a:tr h="3136337">
                <a:tc>
                  <a:txBody>
                    <a:bodyPr/>
                    <a:lstStyle/>
                    <a:p>
                      <a:endParaRPr lang="en-N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12V  Fan</a:t>
                      </a:r>
                      <a:endParaRPr lang="en-N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500" b="1" dirty="0"/>
                        <a:t>N$ 950.00</a:t>
                      </a:r>
                      <a:endParaRPr lang="en-NA" sz="25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3004440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246CCDA1-7C7C-00D5-2315-2CCBE1F04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040" y="1374815"/>
            <a:ext cx="2435221" cy="15868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99B3F0-E605-3A72-A310-2C4283BF0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908" y="3896302"/>
            <a:ext cx="1757483" cy="232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164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AF16DB3-5273-568A-D0E1-A8DC065529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3439372"/>
              </p:ext>
            </p:extLst>
          </p:nvPr>
        </p:nvGraphicFramePr>
        <p:xfrm>
          <a:off x="838200" y="106680"/>
          <a:ext cx="10515597" cy="65758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304655012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736780300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4193309283"/>
                    </a:ext>
                  </a:extLst>
                </a:gridCol>
              </a:tblGrid>
              <a:tr h="436982">
                <a:tc>
                  <a:txBody>
                    <a:bodyPr/>
                    <a:lstStyle/>
                    <a:p>
                      <a:r>
                        <a:rPr lang="en-GB" b="1" dirty="0"/>
                        <a:t>Picture</a:t>
                      </a:r>
                      <a:endParaRPr lang="en-N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Description</a:t>
                      </a:r>
                      <a:endParaRPr lang="en-N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Price</a:t>
                      </a:r>
                      <a:endParaRPr lang="en-N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0455719"/>
                  </a:ext>
                </a:extLst>
              </a:tr>
              <a:tr h="2885338">
                <a:tc>
                  <a:txBody>
                    <a:bodyPr/>
                    <a:lstStyle/>
                    <a:p>
                      <a:endParaRPr lang="en-N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12V Univa Freezer 210 L</a:t>
                      </a:r>
                      <a:endParaRPr lang="en-N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500" b="1" dirty="0"/>
                        <a:t>N$ 8,200.00</a:t>
                      </a:r>
                      <a:endParaRPr lang="en-NA" sz="25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091015"/>
                  </a:ext>
                </a:extLst>
              </a:tr>
              <a:tr h="3253496">
                <a:tc>
                  <a:txBody>
                    <a:bodyPr/>
                    <a:lstStyle/>
                    <a:p>
                      <a:endParaRPr lang="en-N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12V Univa Freezer 110 L</a:t>
                      </a:r>
                      <a:endParaRPr lang="en-NA" dirty="0"/>
                    </a:p>
                    <a:p>
                      <a:endParaRPr lang="en-N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500" b="1" dirty="0"/>
                        <a:t>N$ 7,300.00</a:t>
                      </a:r>
                      <a:endParaRPr lang="en-NA" sz="2500" b="1" dirty="0"/>
                    </a:p>
                    <a:p>
                      <a:endParaRPr lang="en-N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3004440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5BB73F6E-1AE5-E3F6-1A4E-BF48B45E36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414" y="712092"/>
            <a:ext cx="2319165" cy="25680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CF1DAE-046E-E7E4-FD76-B261BDD49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298" y="4050403"/>
            <a:ext cx="1421390" cy="226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66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141CBD-EE59-CA87-26B4-6B1E25475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61" y="0"/>
            <a:ext cx="10252621" cy="5946519"/>
          </a:xfrm>
          <a:prstGeom prst="rect">
            <a:avLst/>
          </a:prstGeom>
        </p:spPr>
      </p:pic>
      <p:sp>
        <p:nvSpPr>
          <p:cNvPr id="4" name="object 10">
            <a:extLst>
              <a:ext uri="{FF2B5EF4-FFF2-40B4-BE49-F238E27FC236}">
                <a16:creationId xmlns:a16="http://schemas.microsoft.com/office/drawing/2014/main" id="{05113BD9-34B5-7F6B-1606-A749BD59888F}"/>
              </a:ext>
            </a:extLst>
          </p:cNvPr>
          <p:cNvSpPr txBox="1"/>
          <p:nvPr/>
        </p:nvSpPr>
        <p:spPr>
          <a:xfrm>
            <a:off x="1364821" y="5812962"/>
            <a:ext cx="147637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3675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3A7C22"/>
                </a:solidFill>
                <a:latin typeface="Calibri"/>
                <a:cs typeface="Calibri"/>
              </a:rPr>
              <a:t>Photovoltaic </a:t>
            </a:r>
            <a:r>
              <a:rPr sz="1600" b="1" spc="-5" dirty="0">
                <a:solidFill>
                  <a:srgbClr val="3A7C22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10L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Water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heater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AA067655-1144-E861-BAA0-08A3442A4292}"/>
              </a:ext>
            </a:extLst>
          </p:cNvPr>
          <p:cNvSpPr txBox="1"/>
          <p:nvPr/>
        </p:nvSpPr>
        <p:spPr>
          <a:xfrm>
            <a:off x="4927619" y="5818249"/>
            <a:ext cx="147637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3A7C22"/>
                </a:solidFill>
                <a:latin typeface="Calibri"/>
                <a:cs typeface="Calibri"/>
              </a:rPr>
              <a:t>Photovoltaic</a:t>
            </a:r>
            <a:endParaRPr sz="16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30L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Water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heater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273D8035-0B34-7617-2BD2-98CB557E8E06}"/>
              </a:ext>
            </a:extLst>
          </p:cNvPr>
          <p:cNvSpPr txBox="1"/>
          <p:nvPr/>
        </p:nvSpPr>
        <p:spPr>
          <a:xfrm>
            <a:off x="8490417" y="5867684"/>
            <a:ext cx="147637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304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3A7C22"/>
                </a:solidFill>
                <a:latin typeface="Calibri"/>
                <a:cs typeface="Calibri"/>
              </a:rPr>
              <a:t>Photovoltaic </a:t>
            </a:r>
            <a:r>
              <a:rPr sz="1600" b="1" spc="-5" dirty="0">
                <a:solidFill>
                  <a:srgbClr val="3A7C22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80L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Water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heater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0ACB5C-16D4-56AD-8FFB-0BF8D9F79DCD}"/>
              </a:ext>
            </a:extLst>
          </p:cNvPr>
          <p:cNvSpPr txBox="1"/>
          <p:nvPr/>
        </p:nvSpPr>
        <p:spPr>
          <a:xfrm>
            <a:off x="944242" y="6326042"/>
            <a:ext cx="23175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N$ 9,000.00</a:t>
            </a:r>
            <a:r>
              <a:rPr lang="en-GB" dirty="0"/>
              <a:t> Incl VAT</a:t>
            </a:r>
          </a:p>
          <a:p>
            <a:pPr algn="ctr"/>
            <a:r>
              <a:rPr lang="en-GB" sz="1400" dirty="0"/>
              <a:t>Includes PV Panel</a:t>
            </a:r>
            <a:endParaRPr lang="en-NA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E57422-AE74-8358-43CE-C8E96FBB5FCA}"/>
              </a:ext>
            </a:extLst>
          </p:cNvPr>
          <p:cNvSpPr txBox="1"/>
          <p:nvPr/>
        </p:nvSpPr>
        <p:spPr>
          <a:xfrm>
            <a:off x="4068866" y="6273225"/>
            <a:ext cx="3269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N$ 14,700.00</a:t>
            </a:r>
            <a:r>
              <a:rPr lang="en-GB" dirty="0"/>
              <a:t> Incl VAT</a:t>
            </a:r>
          </a:p>
          <a:p>
            <a:pPr algn="ctr"/>
            <a:r>
              <a:rPr lang="en-GB" sz="1400" dirty="0"/>
              <a:t>Includes PV Panels</a:t>
            </a:r>
            <a:endParaRPr lang="en-NA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520721-632D-2522-0148-4FA980D75A86}"/>
              </a:ext>
            </a:extLst>
          </p:cNvPr>
          <p:cNvSpPr txBox="1"/>
          <p:nvPr/>
        </p:nvSpPr>
        <p:spPr>
          <a:xfrm>
            <a:off x="7593904" y="6326042"/>
            <a:ext cx="3269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N$ 20,300.00</a:t>
            </a:r>
            <a:r>
              <a:rPr lang="en-GB" dirty="0"/>
              <a:t> Incl VAT</a:t>
            </a:r>
          </a:p>
          <a:p>
            <a:pPr algn="ctr"/>
            <a:r>
              <a:rPr lang="en-GB" sz="1400" dirty="0"/>
              <a:t>Includes PV Panels</a:t>
            </a:r>
            <a:endParaRPr lang="en-NA" sz="1400" dirty="0"/>
          </a:p>
        </p:txBody>
      </p:sp>
    </p:spTree>
    <p:extLst>
      <p:ext uri="{BB962C8B-B14F-4D97-AF65-F5344CB8AC3E}">
        <p14:creationId xmlns:p14="http://schemas.microsoft.com/office/powerpoint/2010/main" val="4028458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271</Words>
  <Application>Microsoft Office PowerPoint</Application>
  <PresentationFormat>Widescreen</PresentationFormat>
  <Paragraphs>70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Wingdings</vt:lpstr>
      <vt:lpstr>Office Theme</vt:lpstr>
      <vt:lpstr>PowerPoint Presentation</vt:lpstr>
      <vt:lpstr>RURAL ELECTRIFICATION!</vt:lpstr>
      <vt:lpstr>Solar Products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Lilongeni Unoovene</dc:creator>
  <cp:lastModifiedBy>Lilongeni Unoovene</cp:lastModifiedBy>
  <cp:revision>2</cp:revision>
  <dcterms:created xsi:type="dcterms:W3CDTF">2024-04-13T21:06:28Z</dcterms:created>
  <dcterms:modified xsi:type="dcterms:W3CDTF">2024-04-13T22:48:29Z</dcterms:modified>
</cp:coreProperties>
</file>